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28" r:id="rId3"/>
    <p:sldId id="290" r:id="rId4"/>
    <p:sldId id="282" r:id="rId5"/>
    <p:sldId id="289" r:id="rId6"/>
    <p:sldId id="291" r:id="rId7"/>
    <p:sldId id="283" r:id="rId8"/>
    <p:sldId id="321" r:id="rId9"/>
    <p:sldId id="323" r:id="rId10"/>
    <p:sldId id="322" r:id="rId11"/>
    <p:sldId id="297" r:id="rId12"/>
    <p:sldId id="298" r:id="rId13"/>
    <p:sldId id="296" r:id="rId14"/>
    <p:sldId id="308" r:id="rId15"/>
    <p:sldId id="299" r:id="rId16"/>
    <p:sldId id="295" r:id="rId17"/>
    <p:sldId id="324" r:id="rId18"/>
    <p:sldId id="332" r:id="rId19"/>
    <p:sldId id="325" r:id="rId20"/>
    <p:sldId id="313" r:id="rId21"/>
    <p:sldId id="312" r:id="rId22"/>
    <p:sldId id="331" r:id="rId23"/>
    <p:sldId id="314" r:id="rId24"/>
    <p:sldId id="315" r:id="rId25"/>
    <p:sldId id="329" r:id="rId26"/>
    <p:sldId id="330" r:id="rId27"/>
    <p:sldId id="316" r:id="rId28"/>
    <p:sldId id="317" r:id="rId29"/>
    <p:sldId id="318" r:id="rId30"/>
    <p:sldId id="319" r:id="rId31"/>
    <p:sldId id="320" r:id="rId32"/>
    <p:sldId id="301" r:id="rId33"/>
    <p:sldId id="293" r:id="rId34"/>
    <p:sldId id="333" r:id="rId35"/>
    <p:sldId id="33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23232"/>
    <a:srgbClr val="CCDFFF"/>
    <a:srgbClr val="DAEDFF"/>
    <a:srgbClr val="595959"/>
    <a:srgbClr val="5DD345"/>
    <a:srgbClr val="5CD344"/>
    <a:srgbClr val="22232F"/>
    <a:srgbClr val="4B70FF"/>
    <a:srgbClr val="552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33"/>
    <p:restoredTop sz="94687"/>
  </p:normalViewPr>
  <p:slideViewPr>
    <p:cSldViewPr snapToGrid="0" snapToObjects="1" showGuides="1">
      <p:cViewPr varScale="1">
        <p:scale>
          <a:sx n="106" d="100"/>
          <a:sy n="106" d="100"/>
        </p:scale>
        <p:origin x="4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8ACA1C46-6C05-3A40-A8E2-011B5C66D4D6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104204D-A129-834B-B1A3-84C093EE0E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2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4204D-A129-834B-B1A3-84C093EE0E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0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3"/>
              </a:rPr>
              <a:t>https://en.wikipedia.org/wiki/Artificial_neural_network</a:t>
            </a:r>
            <a:endParaRPr lang="en-US" sz="1200" i="1" dirty="0"/>
          </a:p>
          <a:p>
            <a:endParaRPr lang="en-US" sz="1200" i="1" dirty="0"/>
          </a:p>
          <a:p>
            <a:endParaRPr lang="en-US" sz="12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4204D-A129-834B-B1A3-84C093EE0EB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79818" y="1122363"/>
            <a:ext cx="5888182" cy="2387600"/>
          </a:xfrm>
        </p:spPr>
        <p:txBody>
          <a:bodyPr anchor="b">
            <a:normAutofit/>
          </a:bodyPr>
          <a:lstStyle>
            <a:lvl1pPr algn="ctr">
              <a:defRPr sz="5400" b="1" i="0" cap="all" baseline="0">
                <a:solidFill>
                  <a:srgbClr val="000000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18" y="3602038"/>
            <a:ext cx="5888182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58300"/>
            <a:ext cx="10515600" cy="637198"/>
          </a:xfrm>
        </p:spPr>
        <p:txBody>
          <a:bodyPr anchor="b">
            <a:noAutofit/>
          </a:bodyPr>
          <a:lstStyle>
            <a:lvl1pPr>
              <a:defRPr sz="3600" b="1" i="0" cap="none" baseline="0">
                <a:solidFill>
                  <a:srgbClr val="000000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838200" y="1107373"/>
            <a:ext cx="10515600" cy="369276"/>
          </a:xfrm>
        </p:spPr>
        <p:txBody>
          <a:bodyPr anchor="ctr"/>
          <a:lstStyle>
            <a:lvl1pPr marL="0" indent="0" algn="l">
              <a:buNone/>
              <a:defRPr sz="2400" b="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8037" y="1474175"/>
            <a:ext cx="10755926" cy="45719"/>
          </a:xfrm>
          <a:prstGeom prst="rect">
            <a:avLst/>
          </a:prstGeom>
          <a:solidFill>
            <a:srgbClr val="5DD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10515600" cy="4532801"/>
          </a:xfrm>
        </p:spPr>
        <p:txBody>
          <a:bodyPr/>
          <a:lstStyle>
            <a:lvl1pPr>
              <a:spcBef>
                <a:spcPts val="1000"/>
              </a:spcBef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1000"/>
              </a:spcBef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ts val="1000"/>
              </a:spcBef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spcBef>
                <a:spcPts val="1000"/>
              </a:spcBef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spcBef>
                <a:spcPts val="1000"/>
              </a:spcBef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2592" y="6356349"/>
            <a:ext cx="4706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12" name="Picture 11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58300"/>
            <a:ext cx="10515600" cy="637198"/>
          </a:xfrm>
        </p:spPr>
        <p:txBody>
          <a:bodyPr anchor="b">
            <a:noAutofit/>
          </a:bodyPr>
          <a:lstStyle>
            <a:lvl1pPr>
              <a:defRPr sz="3600" b="1" i="0" cap="none" baseline="0">
                <a:solidFill>
                  <a:srgbClr val="000000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838200" y="1107373"/>
            <a:ext cx="10515600" cy="369276"/>
          </a:xfrm>
        </p:spPr>
        <p:txBody>
          <a:bodyPr anchor="ctr"/>
          <a:lstStyle>
            <a:lvl1pPr marL="0" indent="0" algn="l">
              <a:buNone/>
              <a:defRPr sz="2400" b="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8037" y="1474175"/>
            <a:ext cx="10755926" cy="45719"/>
          </a:xfrm>
          <a:prstGeom prst="rect">
            <a:avLst/>
          </a:prstGeom>
          <a:solidFill>
            <a:srgbClr val="5DD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9243" y="6356350"/>
            <a:ext cx="471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11" name="Picture 10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58300"/>
            <a:ext cx="10515600" cy="637198"/>
          </a:xfrm>
        </p:spPr>
        <p:txBody>
          <a:bodyPr anchor="b">
            <a:noAutofit/>
          </a:bodyPr>
          <a:lstStyle>
            <a:lvl1pPr>
              <a:defRPr sz="3600" b="1" i="0" cap="none" baseline="0">
                <a:solidFill>
                  <a:srgbClr val="000000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0"/>
          </p:nvPr>
        </p:nvSpPr>
        <p:spPr>
          <a:xfrm>
            <a:off x="838200" y="1107373"/>
            <a:ext cx="10515600" cy="369276"/>
          </a:xfrm>
        </p:spPr>
        <p:txBody>
          <a:bodyPr anchor="ctr"/>
          <a:lstStyle>
            <a:lvl1pPr marL="0" indent="0" algn="l">
              <a:buNone/>
              <a:defRPr sz="2400" b="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18037" y="1474175"/>
            <a:ext cx="10755926" cy="45719"/>
          </a:xfrm>
          <a:prstGeom prst="rect">
            <a:avLst/>
          </a:prstGeom>
          <a:solidFill>
            <a:srgbClr val="5DD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5140569" cy="4532801"/>
          </a:xfrm>
        </p:spPr>
        <p:txBody>
          <a:bodyPr/>
          <a:lstStyle>
            <a:lvl1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6101863" y="1644161"/>
            <a:ext cx="5251938" cy="4532801"/>
          </a:xfrm>
        </p:spPr>
        <p:txBody>
          <a:bodyPr/>
          <a:lstStyle>
            <a:lvl1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3359EC"/>
              </a:buClr>
              <a:defRPr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11" name="Picture 10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and Content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58300"/>
            <a:ext cx="10515600" cy="637198"/>
          </a:xfrm>
        </p:spPr>
        <p:txBody>
          <a:bodyPr anchor="b">
            <a:noAutofit/>
          </a:bodyPr>
          <a:lstStyle>
            <a:lvl1pPr>
              <a:defRPr sz="3600" b="1" i="0" cap="none" baseline="0">
                <a:solidFill>
                  <a:srgbClr val="000000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2"/>
          </p:nvPr>
        </p:nvSpPr>
        <p:spPr>
          <a:xfrm>
            <a:off x="838200" y="1107373"/>
            <a:ext cx="10515600" cy="369276"/>
          </a:xfrm>
        </p:spPr>
        <p:txBody>
          <a:bodyPr anchor="ctr"/>
          <a:lstStyle>
            <a:lvl1pPr marL="0" indent="0" algn="l">
              <a:buNone/>
              <a:defRPr sz="2400" b="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18037" y="1474175"/>
            <a:ext cx="10755926" cy="45719"/>
          </a:xfrm>
          <a:prstGeom prst="rect">
            <a:avLst/>
          </a:prstGeom>
          <a:solidFill>
            <a:srgbClr val="5DD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948500"/>
            <a:ext cx="4806696" cy="3890280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chemeClr val="bg1">
                  <a:lumMod val="95000"/>
                </a:schemeClr>
              </a:buClr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chemeClr val="bg1">
                  <a:lumMod val="95000"/>
                </a:schemeClr>
              </a:buClr>
              <a:defRPr sz="1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chemeClr val="bg1">
                  <a:lumMod val="95000"/>
                </a:schemeClr>
              </a:buCl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chemeClr val="bg1">
                  <a:lumMod val="95000"/>
                </a:schemeClr>
              </a:buCl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  <p:pic>
        <p:nvPicPr>
          <p:cNvPr id="10" name="Picture 9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629" y="1885585"/>
            <a:ext cx="6260123" cy="2695208"/>
          </a:xfrm>
        </p:spPr>
        <p:txBody>
          <a:bodyPr anchor="b"/>
          <a:lstStyle>
            <a:lvl1pPr>
              <a:defRPr sz="6000" b="1" i="0" cap="all" baseline="0">
                <a:solidFill>
                  <a:srgbClr val="000000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629" y="1885585"/>
            <a:ext cx="6260123" cy="2695208"/>
          </a:xfrm>
        </p:spPr>
        <p:txBody>
          <a:bodyPr anchor="b"/>
          <a:lstStyle>
            <a:lvl1pPr>
              <a:defRPr sz="6000" b="1" i="0" cap="all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95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4" name="Picture 3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 cap="all" baseline="0">
                <a:solidFill>
                  <a:srgbClr val="000000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3FDB74AC-D144-DD42-88B1-786F0F2BF2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8" name="Picture 7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0531" y="6356350"/>
            <a:ext cx="4870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8" r:id="rId4"/>
    <p:sldLayoutId id="2147483662" r:id="rId5"/>
    <p:sldLayoutId id="2147483651" r:id="rId6"/>
    <p:sldLayoutId id="2147483659" r:id="rId7"/>
    <p:sldLayoutId id="2147483655" r:id="rId8"/>
    <p:sldLayoutId id="214748365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59EC"/>
        </a:buClr>
        <a:buFont typeface="Arial" charset="0"/>
        <a:buChar char="•"/>
        <a:defRPr sz="28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59EC"/>
        </a:buClr>
        <a:buFont typeface="Arial" charset="0"/>
        <a:buChar char="•"/>
        <a:defRPr sz="24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59EC"/>
        </a:buClr>
        <a:buFont typeface="Arial" charset="0"/>
        <a:buChar char="•"/>
        <a:defRPr sz="20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59EC"/>
        </a:buClr>
        <a:buFont typeface="Arial" charset="0"/>
        <a:buChar char="•"/>
        <a:defRPr sz="18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59EC"/>
        </a:buClr>
        <a:buFont typeface="Arial" charset="0"/>
        <a:buChar char="•"/>
        <a:defRPr sz="18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.uk/news/technology-41829534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.uk/news/technology-41829534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6.jpg"/><Relationship Id="rId7" Type="http://schemas.openxmlformats.org/officeDocument/2006/relationships/hyperlink" Target="https://www.linkedin.com/company/level-access" TargetMode="External"/><Relationship Id="rId12" Type="http://schemas.openxmlformats.org/officeDocument/2006/relationships/hyperlink" Target="https://www.levelaccess.com/csun18/" TargetMode="External"/><Relationship Id="rId2" Type="http://schemas.openxmlformats.org/officeDocument/2006/relationships/hyperlink" Target="mailto:alistair.garrison@levelaccess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11" Type="http://schemas.openxmlformats.org/officeDocument/2006/relationships/hyperlink" Target="http://www.levelaccess.com/blog/" TargetMode="External"/><Relationship Id="rId5" Type="http://schemas.openxmlformats.org/officeDocument/2006/relationships/hyperlink" Target="https://twitter.com/LevelAccessA11y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jpeg"/><Relationship Id="rId9" Type="http://schemas.openxmlformats.org/officeDocument/2006/relationships/hyperlink" Target="https://www.facebook.com/LevelAccessA11y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rtificial_neural_networ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314536" y="603827"/>
            <a:ext cx="6937664" cy="2817236"/>
          </a:xfrm>
        </p:spPr>
        <p:txBody>
          <a:bodyPr anchor="b">
            <a:noAutofit/>
          </a:bodyPr>
          <a:lstStyle/>
          <a:p>
            <a:r>
              <a:rPr lang="en-US" sz="4800" cap="none" dirty="0"/>
              <a:t>Machine Learning:</a:t>
            </a:r>
            <a:r>
              <a:rPr lang="en-US" sz="4400" cap="none" dirty="0"/>
              <a:t> </a:t>
            </a:r>
            <a:br>
              <a:rPr lang="en-US" sz="4400" cap="none" dirty="0"/>
            </a:br>
            <a:r>
              <a:rPr lang="en-US" sz="3600" cap="none" dirty="0"/>
              <a:t>Where We’re at, </a:t>
            </a:r>
            <a:br>
              <a:rPr lang="en-US" sz="3600" cap="none" dirty="0"/>
            </a:br>
            <a:r>
              <a:rPr lang="en-US" sz="3600" cap="none" dirty="0"/>
              <a:t>But More Importantly, </a:t>
            </a:r>
            <a:br>
              <a:rPr lang="en-US" sz="3600" cap="none" dirty="0"/>
            </a:br>
            <a:r>
              <a:rPr lang="en-US" sz="3600" cap="none" dirty="0"/>
              <a:t>Where We’re Going</a:t>
            </a:r>
            <a:r>
              <a:rPr lang="mr-IN" sz="3600" cap="none" dirty="0"/>
              <a:t>…</a:t>
            </a:r>
            <a:endParaRPr lang="en-US" sz="36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839277" y="3602038"/>
            <a:ext cx="5888182" cy="16557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Presented By:</a:t>
            </a:r>
          </a:p>
          <a:p>
            <a:r>
              <a:rPr lang="en-US" dirty="0"/>
              <a:t>Alistair Garrison</a:t>
            </a:r>
          </a:p>
          <a:p>
            <a:r>
              <a:rPr lang="en-US" dirty="0"/>
              <a:t>Director of Accessibility Research</a:t>
            </a:r>
          </a:p>
          <a:p>
            <a:r>
              <a:rPr 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777B78-87C9-46C7-A214-617030D53635}"/>
              </a:ext>
            </a:extLst>
          </p:cNvPr>
          <p:cNvSpPr txBox="1">
            <a:spLocks/>
          </p:cNvSpPr>
          <p:nvPr/>
        </p:nvSpPr>
        <p:spPr>
          <a:xfrm>
            <a:off x="4459454" y="5128054"/>
            <a:ext cx="5005821" cy="144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000000"/>
                </a:solidFill>
              </a:rPr>
              <a:t>CSUN 2018 Assistive</a:t>
            </a:r>
            <a:br>
              <a:rPr lang="en-US" sz="2000" i="1" dirty="0">
                <a:solidFill>
                  <a:srgbClr val="000000"/>
                </a:solidFill>
              </a:rPr>
            </a:br>
            <a:r>
              <a:rPr lang="en-US" sz="2000" i="1" dirty="0">
                <a:solidFill>
                  <a:srgbClr val="000000"/>
                </a:solidFill>
              </a:rPr>
              <a:t>Technology Conference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March 21, 2018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FYI </a:t>
            </a:r>
            <a:r>
              <a:rPr lang="mr-IN" dirty="0"/>
              <a:t>–</a:t>
            </a:r>
            <a:r>
              <a:rPr lang="en-US" dirty="0"/>
              <a:t> Narrow AI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44161"/>
            <a:ext cx="6033655" cy="4532801"/>
          </a:xfrm>
        </p:spPr>
        <p:txBody>
          <a:bodyPr>
            <a:normAutofit/>
          </a:bodyPr>
          <a:lstStyle/>
          <a:p>
            <a:r>
              <a:rPr lang="en-GB" dirty="0"/>
              <a:t>Narrow AI: a high-functioning system that replicates – and perhaps surpasses -- human intelligence in very focused tasks e.g. DeepMind </a:t>
            </a:r>
            <a:r>
              <a:rPr lang="en-GB" b="1" dirty="0" err="1"/>
              <a:t>AlphaGo</a:t>
            </a:r>
            <a:r>
              <a:rPr lang="en-GB" dirty="0"/>
              <a:t>.</a:t>
            </a:r>
          </a:p>
        </p:txBody>
      </p:sp>
      <p:pic>
        <p:nvPicPr>
          <p:cNvPr id="8" name="Picture 7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114" y="1992745"/>
            <a:ext cx="4240068" cy="33785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2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Then using our understanding as a lens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44161"/>
            <a:ext cx="6172200" cy="4532801"/>
          </a:xfrm>
        </p:spPr>
        <p:txBody>
          <a:bodyPr>
            <a:normAutofit/>
          </a:bodyPr>
          <a:lstStyle/>
          <a:p>
            <a:r>
              <a:rPr lang="en-GB" dirty="0"/>
              <a:t>We’ve been looking at the core tasks within our core activities, such as the:</a:t>
            </a:r>
          </a:p>
          <a:p>
            <a:pPr lvl="1"/>
            <a:r>
              <a:rPr lang="en-GB" dirty="0"/>
              <a:t>Provision of Accessibility Testing;</a:t>
            </a:r>
          </a:p>
          <a:p>
            <a:pPr lvl="1"/>
            <a:r>
              <a:rPr lang="en-GB" dirty="0"/>
              <a:t>Provision of Accessibility Solutions.</a:t>
            </a:r>
          </a:p>
          <a:p>
            <a:r>
              <a:rPr lang="en-GB" dirty="0"/>
              <a:t>To determine:</a:t>
            </a:r>
          </a:p>
          <a:p>
            <a:pPr lvl="1"/>
            <a:r>
              <a:rPr lang="en-GB" dirty="0"/>
              <a:t>What AI/ML can replace; </a:t>
            </a:r>
          </a:p>
          <a:p>
            <a:pPr lvl="1"/>
            <a:r>
              <a:rPr lang="en-GB" dirty="0"/>
              <a:t>What AI/ML can better support</a:t>
            </a:r>
            <a:r>
              <a:rPr lang="mr-IN" dirty="0"/>
              <a:t>…</a:t>
            </a:r>
            <a:endParaRPr lang="en-GB" dirty="0"/>
          </a:p>
        </p:txBody>
      </p:sp>
      <p:pic>
        <p:nvPicPr>
          <p:cNvPr id="8" name="Picture 7" descr="Image of looking through a le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333218"/>
            <a:ext cx="3886200" cy="2095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0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And, as such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6366164" cy="4532801"/>
          </a:xfrm>
        </p:spPr>
        <p:txBody>
          <a:bodyPr/>
          <a:lstStyle/>
          <a:p>
            <a:r>
              <a:rPr lang="en-US" dirty="0"/>
              <a:t>We’ve been discovering all about</a:t>
            </a:r>
            <a:r>
              <a:rPr lang="mr-IN" dirty="0"/>
              <a:t>…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major platforms that support Machine Learning;</a:t>
            </a:r>
          </a:p>
          <a:p>
            <a:pPr lvl="1"/>
            <a:r>
              <a:rPr lang="en-GB" dirty="0"/>
              <a:t>The data needed to support Machine Learning;</a:t>
            </a:r>
          </a:p>
          <a:p>
            <a:pPr lvl="1"/>
            <a:r>
              <a:rPr lang="en-GB" dirty="0"/>
              <a:t>The re(processes) that we’ll need to support Machine Learning;</a:t>
            </a:r>
          </a:p>
          <a:p>
            <a:pPr lvl="1"/>
            <a:r>
              <a:rPr lang="en-GB" dirty="0"/>
              <a:t>And, of course, loads more</a:t>
            </a:r>
            <a:r>
              <a:rPr lang="mr-IN" dirty="0"/>
              <a:t>…</a:t>
            </a:r>
            <a:endParaRPr lang="en-GB" dirty="0"/>
          </a:p>
        </p:txBody>
      </p:sp>
      <p:pic>
        <p:nvPicPr>
          <p:cNvPr id="6" name="Picture 5" descr="image of open textbooks in a classro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18" y="1948296"/>
            <a:ext cx="4213382" cy="28038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5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However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of the above can still be seen, by some, as only “merely interesting”, or a “fad”... </a:t>
            </a:r>
          </a:p>
          <a:p>
            <a:r>
              <a:rPr lang="en-GB" dirty="0"/>
              <a:t>A “not in our industry” mentality can exist with regard to the use of Machine Learning</a:t>
            </a:r>
            <a:r>
              <a:rPr lang="mr-IN" dirty="0"/>
              <a:t>…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That 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Unless it is presented in the context of where we’re at, and more importantly, where we’re going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In what is being described by some as a 4</a:t>
            </a:r>
            <a:r>
              <a:rPr lang="en-GB" baseline="30000" dirty="0"/>
              <a:t>th</a:t>
            </a:r>
            <a:r>
              <a:rPr lang="en-GB" dirty="0"/>
              <a:t> industrial revolution </a:t>
            </a:r>
            <a:r>
              <a:rPr lang="mr-IN" dirty="0"/>
              <a:t>–</a:t>
            </a:r>
            <a:r>
              <a:rPr lang="en-GB" dirty="0"/>
              <a:t> brought about through AI, and machines that learn</a:t>
            </a:r>
            <a:r>
              <a:rPr lang="mr-IN" dirty="0"/>
              <a:t>…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The big picture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199" y="1644161"/>
            <a:ext cx="5475195" cy="4532801"/>
          </a:xfrm>
        </p:spPr>
        <p:txBody>
          <a:bodyPr/>
          <a:lstStyle/>
          <a:p>
            <a:r>
              <a:rPr lang="en-US" dirty="0"/>
              <a:t>Relates to core activities within a business; rather than jobs; or whole industry sectors.</a:t>
            </a:r>
          </a:p>
          <a:p>
            <a:r>
              <a:rPr lang="en-US" dirty="0"/>
              <a:t>Is presented in terms of a time-line…</a:t>
            </a:r>
          </a:p>
        </p:txBody>
      </p:sp>
      <p:pic>
        <p:nvPicPr>
          <p:cNvPr id="23" name="Picture 22" descr="&quot;&quot;">
            <a:extLst>
              <a:ext uri="{FF2B5EF4-FFF2-40B4-BE49-F238E27FC236}">
                <a16:creationId xmlns:a16="http://schemas.microsoft.com/office/drawing/2014/main" id="{66228E4B-149B-3E4B-A587-99B6F300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764" y="1633554"/>
            <a:ext cx="3002803" cy="22770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074E3F-92C4-974D-B3DF-1B0231E96D3F}"/>
              </a:ext>
            </a:extLst>
          </p:cNvPr>
          <p:cNvSpPr/>
          <p:nvPr/>
        </p:nvSpPr>
        <p:spPr>
          <a:xfrm>
            <a:off x="1100418" y="4087908"/>
            <a:ext cx="2353235" cy="102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do it all…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3F5A6-110C-4C48-8178-9105141FD783}"/>
              </a:ext>
            </a:extLst>
          </p:cNvPr>
          <p:cNvSpPr/>
          <p:nvPr/>
        </p:nvSpPr>
        <p:spPr>
          <a:xfrm>
            <a:off x="3671047" y="4087908"/>
            <a:ext cx="2353235" cy="102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Machines assist Us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03997D-B223-494E-B551-A362F11E9752}"/>
              </a:ext>
            </a:extLst>
          </p:cNvPr>
          <p:cNvSpPr/>
          <p:nvPr/>
        </p:nvSpPr>
        <p:spPr>
          <a:xfrm>
            <a:off x="6243918" y="4092345"/>
            <a:ext cx="2353235" cy="102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assist Machines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40E02-2FBF-DA47-B01B-4BEB605870C9}"/>
              </a:ext>
            </a:extLst>
          </p:cNvPr>
          <p:cNvSpPr/>
          <p:nvPr/>
        </p:nvSpPr>
        <p:spPr>
          <a:xfrm>
            <a:off x="8812306" y="4087908"/>
            <a:ext cx="2353235" cy="102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Machines do it all</a:t>
            </a:r>
            <a:endParaRPr lang="en-US" dirty="0"/>
          </a:p>
        </p:txBody>
      </p:sp>
      <p:cxnSp>
        <p:nvCxnSpPr>
          <p:cNvPr id="8" name="Straight Arrow Connector 7" descr="purple arrow pointing right">
            <a:extLst>
              <a:ext uri="{FF2B5EF4-FFF2-40B4-BE49-F238E27FC236}">
                <a16:creationId xmlns:a16="http://schemas.microsoft.com/office/drawing/2014/main" id="{EFF539BA-D005-DD4C-8ACB-236A07B9EFEB}"/>
              </a:ext>
            </a:extLst>
          </p:cNvPr>
          <p:cNvCxnSpPr>
            <a:cxnSpLocks/>
          </p:cNvCxnSpPr>
          <p:nvPr/>
        </p:nvCxnSpPr>
        <p:spPr>
          <a:xfrm>
            <a:off x="1089212" y="5311590"/>
            <a:ext cx="1044836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Verticle orange line">
            <a:extLst>
              <a:ext uri="{FF2B5EF4-FFF2-40B4-BE49-F238E27FC236}">
                <a16:creationId xmlns:a16="http://schemas.microsoft.com/office/drawing/2014/main" id="{FDCAC1DB-57F1-1343-AB76-91B39B439998}"/>
              </a:ext>
            </a:extLst>
          </p:cNvPr>
          <p:cNvCxnSpPr/>
          <p:nvPr/>
        </p:nvCxnSpPr>
        <p:spPr>
          <a:xfrm>
            <a:off x="6136418" y="3307976"/>
            <a:ext cx="0" cy="2622177"/>
          </a:xfrm>
          <a:prstGeom prst="line">
            <a:avLst/>
          </a:prstGeom>
          <a:ln w="127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BEE4BA-E781-6646-BFC2-84E41EB8B4AA}"/>
              </a:ext>
            </a:extLst>
          </p:cNvPr>
          <p:cNvSpPr txBox="1"/>
          <p:nvPr/>
        </p:nvSpPr>
        <p:spPr>
          <a:xfrm>
            <a:off x="6253316" y="5471653"/>
            <a:ext cx="168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323232"/>
                </a:solidFill>
              </a:rPr>
              <a:t>Transition</a:t>
            </a:r>
            <a:endParaRPr lang="en-US" sz="2400" dirty="0">
              <a:solidFill>
                <a:srgbClr val="32323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6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We can say this, as this pattern is not unique to an industry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6241026" cy="4532801"/>
          </a:xfrm>
        </p:spPr>
        <p:txBody>
          <a:bodyPr>
            <a:normAutofit/>
          </a:bodyPr>
          <a:lstStyle/>
          <a:p>
            <a:r>
              <a:rPr lang="en-GB" b="1" dirty="0"/>
              <a:t>Health</a:t>
            </a:r>
            <a:r>
              <a:rPr lang="en-GB" dirty="0"/>
              <a:t>: An artificial intelligence computer programme can pinpoint bowel cancer in less than a second, experts say.  The Narrow AI was trained against more than 30,000 images, and can now correctly identify up 94% of cancers.</a:t>
            </a:r>
          </a:p>
          <a:p>
            <a:r>
              <a:rPr lang="en-GB" dirty="0"/>
              <a:t>Replacing a task that was previously done by highly trained clinicians.</a:t>
            </a:r>
          </a:p>
        </p:txBody>
      </p:sp>
      <p:pic>
        <p:nvPicPr>
          <p:cNvPr id="6" name="Picture 5" descr="Image of a cell">
            <a:extLst>
              <a:ext uri="{FF2B5EF4-FFF2-40B4-BE49-F238E27FC236}">
                <a16:creationId xmlns:a16="http://schemas.microsoft.com/office/drawing/2014/main" id="{FD51E4B9-9055-1445-AC2A-AE848545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52" y="1943847"/>
            <a:ext cx="3810000" cy="2540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7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We can say this, as this pattern is not unique to an industry</a:t>
            </a:r>
            <a:r>
              <a:rPr lang="mr-IN" dirty="0"/>
              <a:t>…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6678706" cy="4532801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Law: </a:t>
            </a:r>
            <a:r>
              <a:rPr lang="en-GB" dirty="0"/>
              <a:t>Last year over 100 lawyers from London law firms competed against an artificial intelligence program called Case Cruncher Alpha.</a:t>
            </a:r>
          </a:p>
          <a:p>
            <a:r>
              <a:rPr lang="en-GB" dirty="0"/>
              <a:t>The humans and AI were given the basic facts of hundreds of PPI (payment protection insurance) </a:t>
            </a:r>
            <a:r>
              <a:rPr lang="en-GB" dirty="0" err="1"/>
              <a:t>mis</a:t>
            </a:r>
            <a:r>
              <a:rPr lang="en-GB" dirty="0"/>
              <a:t>-selling cases and asked to predict whether the Financial Ombudsman would allow a claim.</a:t>
            </a:r>
          </a:p>
          <a:p>
            <a:r>
              <a:rPr lang="en-GB" dirty="0"/>
              <a:t>In all, they submitted 775 predictions and the computer won hands down, with Case Cruncher getting an accuracy rate of 86.6%, compared with 66.3% for the lawyers.</a:t>
            </a:r>
          </a:p>
        </p:txBody>
      </p:sp>
      <p:pic>
        <p:nvPicPr>
          <p:cNvPr id="6" name="Picture 5" descr="Image of a robot wearing a suit and tie">
            <a:extLst>
              <a:ext uri="{FF2B5EF4-FFF2-40B4-BE49-F238E27FC236}">
                <a16:creationId xmlns:a16="http://schemas.microsoft.com/office/drawing/2014/main" id="{640D4783-1ACD-C549-9923-562943B7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06" y="1644161"/>
            <a:ext cx="3931023" cy="2948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28D42-7976-F341-B88B-72FE66F3E246}"/>
              </a:ext>
            </a:extLst>
          </p:cNvPr>
          <p:cNvSpPr txBox="1"/>
          <p:nvPr/>
        </p:nvSpPr>
        <p:spPr>
          <a:xfrm>
            <a:off x="6872749" y="5869857"/>
            <a:ext cx="467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Source: BBC: </a:t>
            </a:r>
            <a:r>
              <a:rPr lang="en-GB" sz="1200" dirty="0">
                <a:hlinkClick r:id="rId3"/>
              </a:rPr>
              <a:t>http://www.bbc.co.uk/news/technology-41829534</a:t>
            </a:r>
            <a:endParaRPr lang="en-GB" sz="1200" dirty="0"/>
          </a:p>
          <a:p>
            <a:pPr algn="r"/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01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4483D8-9F9B-2A43-9120-459539B8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175"/>
            <a:ext cx="10515600" cy="1019412"/>
          </a:xfrm>
        </p:spPr>
        <p:txBody>
          <a:bodyPr/>
          <a:lstStyle/>
          <a:p>
            <a:r>
              <a:rPr lang="en-GB" dirty="0"/>
              <a:t>We can say this, as this pattern is not unique to an industry</a:t>
            </a:r>
            <a:r>
              <a:rPr lang="mr-IN" dirty="0"/>
              <a:t>…</a:t>
            </a:r>
            <a:r>
              <a:rPr lang="en-US" dirty="0"/>
              <a:t> (3)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8DA15-98B5-4E4A-A337-4CF45DD66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161"/>
            <a:ext cx="6409765" cy="4532801"/>
          </a:xfrm>
        </p:spPr>
        <p:txBody>
          <a:bodyPr/>
          <a:lstStyle/>
          <a:p>
            <a:r>
              <a:rPr lang="en-US" b="1" dirty="0"/>
              <a:t>Journalism:</a:t>
            </a:r>
            <a:r>
              <a:rPr lang="en-US" dirty="0"/>
              <a:t> In 2017, research revealed that thousands of stories a month are now being produced in European newsrooms with the help of algorithms.</a:t>
            </a:r>
          </a:p>
          <a:p>
            <a:r>
              <a:rPr lang="en-US" dirty="0"/>
              <a:t>The survey, from Oxford University's Reuters Institute of Journalism, found that many publishers are using automation to release interesting data quickly - from election results to official figures on social issues.</a:t>
            </a:r>
          </a:p>
        </p:txBody>
      </p:sp>
      <p:pic>
        <p:nvPicPr>
          <p:cNvPr id="8" name="Picture 7" descr="image of a robot with a reporter's hat">
            <a:extLst>
              <a:ext uri="{FF2B5EF4-FFF2-40B4-BE49-F238E27FC236}">
                <a16:creationId xmlns:a16="http://schemas.microsoft.com/office/drawing/2014/main" id="{C2A912E6-558D-CA41-92C3-80CCE660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965" y="1750165"/>
            <a:ext cx="4248827" cy="2549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4A5A19-709C-D844-93FF-7BD17B3EC369}"/>
              </a:ext>
            </a:extLst>
          </p:cNvPr>
          <p:cNvSpPr txBox="1"/>
          <p:nvPr/>
        </p:nvSpPr>
        <p:spPr>
          <a:xfrm>
            <a:off x="6872749" y="5869857"/>
            <a:ext cx="467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Source: BBC: </a:t>
            </a:r>
            <a:r>
              <a:rPr lang="en-GB" sz="1200" dirty="0">
                <a:hlinkClick r:id="rId3"/>
              </a:rPr>
              <a:t>http://www.bbc.co.uk/news/technology-41829534</a:t>
            </a:r>
            <a:endParaRPr lang="en-GB" sz="1200" dirty="0"/>
          </a:p>
          <a:p>
            <a:pPr algn="r"/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C20EE-F625-0F44-9191-9A1BB7FAD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9441C-0369-7D48-8CBA-7F8FB1571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We can say this, as this pattern is not unique to an industry</a:t>
            </a:r>
            <a:r>
              <a:rPr lang="mr-IN" dirty="0"/>
              <a:t>…</a:t>
            </a:r>
            <a:r>
              <a:rPr lang="en-US" dirty="0"/>
              <a:t>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5818094" cy="4532801"/>
          </a:xfrm>
        </p:spPr>
        <p:txBody>
          <a:bodyPr>
            <a:normAutofit/>
          </a:bodyPr>
          <a:lstStyle/>
          <a:p>
            <a:r>
              <a:rPr lang="en-GB" b="1" dirty="0"/>
              <a:t>Games:</a:t>
            </a:r>
            <a:r>
              <a:rPr lang="en-GB" dirty="0"/>
              <a:t> In a major breakthrough for artificial intelligence, </a:t>
            </a:r>
            <a:r>
              <a:rPr lang="en-GB" dirty="0" err="1"/>
              <a:t>AlphaGo</a:t>
            </a:r>
            <a:r>
              <a:rPr lang="en-GB" dirty="0"/>
              <a:t> Zero took just three days to master the ancient Chinese board game of Go... </a:t>
            </a:r>
          </a:p>
          <a:p>
            <a:r>
              <a:rPr lang="en-GB" dirty="0"/>
              <a:t>With no human help</a:t>
            </a:r>
            <a:r>
              <a:rPr lang="mr-IN" dirty="0"/>
              <a:t>…</a:t>
            </a:r>
            <a:endParaRPr lang="en-GB" dirty="0"/>
          </a:p>
        </p:txBody>
      </p:sp>
      <p:pic>
        <p:nvPicPr>
          <p:cNvPr id="6" name="Picture 5" descr="Image of a man playing chess">
            <a:extLst>
              <a:ext uri="{FF2B5EF4-FFF2-40B4-BE49-F238E27FC236}">
                <a16:creationId xmlns:a16="http://schemas.microsoft.com/office/drawing/2014/main" id="{1AC2E9C5-1BE0-3B44-BDB4-CEE6633E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31" y="1644160"/>
            <a:ext cx="4077795" cy="264545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7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458300"/>
            <a:ext cx="10515600" cy="101654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51819"/>
            <a:ext cx="6574536" cy="452514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endParaRPr lang="en-US" sz="3200" b="1" dirty="0"/>
          </a:p>
          <a:p>
            <a:pPr marL="0" lvl="0" indent="0">
              <a:buNone/>
            </a:pPr>
            <a:r>
              <a:rPr lang="en-US" sz="3200" b="1" dirty="0"/>
              <a:t>Alistair Garrison:</a:t>
            </a:r>
          </a:p>
          <a:p>
            <a:pPr lvl="0"/>
            <a:r>
              <a:rPr lang="en-US" dirty="0"/>
              <a:t>Director of Accessibility Research</a:t>
            </a:r>
          </a:p>
          <a:p>
            <a:pPr lvl="0"/>
            <a:r>
              <a:rPr lang="en-US" dirty="0"/>
              <a:t>17 years experience - auditing applications (websites, mobile), and developing A11y testing tools</a:t>
            </a:r>
          </a:p>
          <a:p>
            <a:pPr lvl="0"/>
            <a:r>
              <a:rPr lang="en-US" dirty="0"/>
              <a:t>W3C/WAI – Participant</a:t>
            </a:r>
          </a:p>
        </p:txBody>
      </p:sp>
      <p:pic>
        <p:nvPicPr>
          <p:cNvPr id="2" name="Picture 1" descr="Alistair Garrison photo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b="21474"/>
          <a:stretch/>
        </p:blipFill>
        <p:spPr>
          <a:xfrm>
            <a:off x="7727313" y="1975104"/>
            <a:ext cx="2800987" cy="353545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651584" y="6356350"/>
            <a:ext cx="4888832" cy="365125"/>
          </a:xfrm>
        </p:spPr>
        <p:txBody>
          <a:bodyPr/>
          <a:lstStyle/>
          <a:p>
            <a:r>
              <a:rPr lang="en-US">
                <a:solidFill>
                  <a:srgbClr val="898989"/>
                </a:solidFill>
              </a:rPr>
              <a:t>levelaccess.com</a:t>
            </a:r>
            <a:r>
              <a:rPr lang="en-US">
                <a:solidFill>
                  <a:srgbClr val="595959"/>
                </a:solidFill>
              </a:rPr>
              <a:t>   </a:t>
            </a:r>
            <a:r>
              <a:rPr lang="en-US" b="1">
                <a:solidFill>
                  <a:srgbClr val="898989"/>
                </a:solidFill>
              </a:rPr>
              <a:t> </a:t>
            </a:r>
            <a:r>
              <a:rPr lang="en-US" b="1">
                <a:solidFill>
                  <a:srgbClr val="5DD345"/>
                </a:solidFill>
              </a:rPr>
              <a:t>|</a:t>
            </a:r>
            <a:r>
              <a:rPr lang="en-US" b="1">
                <a:solidFill>
                  <a:srgbClr val="595959"/>
                </a:solidFill>
              </a:rPr>
              <a:t>    </a:t>
            </a:r>
            <a:r>
              <a:rPr lang="en-US">
                <a:solidFill>
                  <a:srgbClr val="898989"/>
                </a:solidFill>
              </a:rPr>
              <a:t>(</a:t>
            </a:r>
            <a:r>
              <a:rPr lang="de-DE">
                <a:solidFill>
                  <a:srgbClr val="898989"/>
                </a:solidFill>
              </a:rPr>
              <a:t>800) 899-9659    </a:t>
            </a:r>
            <a:r>
              <a:rPr lang="en-US" b="1">
                <a:solidFill>
                  <a:srgbClr val="5DD345"/>
                </a:solidFill>
              </a:rPr>
              <a:t>|</a:t>
            </a:r>
            <a:r>
              <a:rPr lang="en-US">
                <a:solidFill>
                  <a:srgbClr val="595959"/>
                </a:solidFill>
              </a:rPr>
              <a:t>    </a:t>
            </a:r>
            <a:r>
              <a:rPr lang="en-US">
                <a:solidFill>
                  <a:srgbClr val="898989"/>
                </a:solidFill>
              </a:rPr>
              <a:t>info@levelaccess.com</a:t>
            </a:r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4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mr-IN" dirty="0"/>
              <a:t>…</a:t>
            </a:r>
            <a:r>
              <a:rPr lang="en-GB" dirty="0"/>
              <a:t> The drivers are clear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5715000" cy="4532801"/>
          </a:xfrm>
        </p:spPr>
        <p:txBody>
          <a:bodyPr/>
          <a:lstStyle/>
          <a:p>
            <a:r>
              <a:rPr lang="en-GB" dirty="0"/>
              <a:t>Reducing the unit cost (time + money) per task, or micro-task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And, why I started to build tools (over 20 years ago)</a:t>
            </a:r>
            <a:r>
              <a:rPr lang="mr-IN" dirty="0"/>
              <a:t>…</a:t>
            </a:r>
            <a:r>
              <a:rPr lang="en-GB" dirty="0"/>
              <a:t> because ML can help do the “boring stuff”…</a:t>
            </a:r>
          </a:p>
        </p:txBody>
      </p:sp>
      <p:pic>
        <p:nvPicPr>
          <p:cNvPr id="6" name="Picture 5" descr="Image of a book cover, &quot;Automate the Boring Stuff with Python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9" y="1644161"/>
            <a:ext cx="3353378" cy="44317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69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When?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44161"/>
            <a:ext cx="5455024" cy="4532801"/>
          </a:xfrm>
        </p:spPr>
        <p:txBody>
          <a:bodyPr/>
          <a:lstStyle/>
          <a:p>
            <a:r>
              <a:rPr lang="en-US" dirty="0"/>
              <a:t>I recently read a book in which the authors showed each industrial revolution as a classic “S” curve</a:t>
            </a:r>
            <a:r>
              <a:rPr lang="mr-IN" dirty="0"/>
              <a:t>…</a:t>
            </a:r>
            <a:endParaRPr lang="en-GB" dirty="0"/>
          </a:p>
          <a:p>
            <a:pPr lvl="1"/>
            <a:r>
              <a:rPr lang="en-GB" dirty="0"/>
              <a:t>Slow to start – with a small number of companies able to reap benefits;</a:t>
            </a:r>
          </a:p>
          <a:p>
            <a:pPr lvl="1"/>
            <a:r>
              <a:rPr lang="en-GB" dirty="0"/>
              <a:t>Moving through a transition – when broad take-up is possible by all;</a:t>
            </a:r>
          </a:p>
          <a:p>
            <a:pPr lvl="1"/>
            <a:r>
              <a:rPr lang="en-GB" dirty="0"/>
              <a:t>Then full burn…</a:t>
            </a:r>
            <a:endParaRPr lang="en-US" dirty="0"/>
          </a:p>
        </p:txBody>
      </p:sp>
      <p:pic>
        <p:nvPicPr>
          <p:cNvPr id="3" name="Picture 2" descr="Graph of growth over time">
            <a:extLst>
              <a:ext uri="{FF2B5EF4-FFF2-40B4-BE49-F238E27FC236}">
                <a16:creationId xmlns:a16="http://schemas.microsoft.com/office/drawing/2014/main" id="{E818F9B0-A6B5-9141-9B71-10BBE4C8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18" y="2008716"/>
            <a:ext cx="4660526" cy="3446289"/>
          </a:xfrm>
          <a:prstGeom prst="rect">
            <a:avLst/>
          </a:prstGeom>
        </p:spPr>
      </p:pic>
      <p:cxnSp>
        <p:nvCxnSpPr>
          <p:cNvPr id="8" name="Straight Connector 7" descr="horizontal purple bar">
            <a:extLst>
              <a:ext uri="{FF2B5EF4-FFF2-40B4-BE49-F238E27FC236}">
                <a16:creationId xmlns:a16="http://schemas.microsoft.com/office/drawing/2014/main" id="{CD898FFB-F561-4B4D-B84F-C4B5A91C9489}"/>
              </a:ext>
            </a:extLst>
          </p:cNvPr>
          <p:cNvCxnSpPr/>
          <p:nvPr/>
        </p:nvCxnSpPr>
        <p:spPr>
          <a:xfrm>
            <a:off x="8095129" y="4612341"/>
            <a:ext cx="182880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B41916-9E0A-5B41-875B-8282A6D83EA8}"/>
              </a:ext>
            </a:extLst>
          </p:cNvPr>
          <p:cNvSpPr txBox="1"/>
          <p:nvPr/>
        </p:nvSpPr>
        <p:spPr>
          <a:xfrm>
            <a:off x="10046263" y="435058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Here!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5C5CDF-F306-BC40-B6A6-8AD72978CEA9}"/>
              </a:ext>
            </a:extLst>
          </p:cNvPr>
          <p:cNvSpPr/>
          <p:nvPr/>
        </p:nvSpPr>
        <p:spPr>
          <a:xfrm>
            <a:off x="4404851" y="5878531"/>
            <a:ext cx="7128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rgbClr val="000000"/>
                </a:solidFill>
              </a:rPr>
              <a:t>Source: What To Do When Machines Do Everything - B01N7UAGFJ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31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425B-FE99-574E-8EDC-72F5D05C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Machine Learning is now readily available…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3C2A6-2E2E-6B40-960E-DDEBF6A1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Google’s </a:t>
            </a:r>
            <a:r>
              <a:rPr lang="en-GB" dirty="0" err="1"/>
              <a:t>Tensorflow</a:t>
            </a:r>
            <a:r>
              <a:rPr lang="en-GB" dirty="0"/>
              <a:t> (Open-sourced);</a:t>
            </a:r>
          </a:p>
          <a:p>
            <a:r>
              <a:rPr lang="en-GB" dirty="0"/>
              <a:t>Amazon’s AWS – </a:t>
            </a:r>
            <a:r>
              <a:rPr lang="en-GB" dirty="0" err="1"/>
              <a:t>SageMaker</a:t>
            </a:r>
            <a:r>
              <a:rPr lang="en-GB" dirty="0"/>
              <a:t> platform…</a:t>
            </a:r>
          </a:p>
          <a:p>
            <a:r>
              <a:rPr lang="en-GB" dirty="0"/>
              <a:t>IBM’s Watson…</a:t>
            </a:r>
          </a:p>
          <a:p>
            <a:r>
              <a:rPr lang="en-GB" dirty="0" err="1"/>
              <a:t>Etc</a:t>
            </a:r>
            <a:r>
              <a:rPr lang="en-GB" dirty="0"/>
              <a:t>… Coupled with:</a:t>
            </a:r>
          </a:p>
          <a:p>
            <a:pPr lvl="1"/>
            <a:r>
              <a:rPr lang="en-GB" dirty="0"/>
              <a:t>The cost of computing getting cheaper year-on-year;</a:t>
            </a:r>
          </a:p>
          <a:p>
            <a:pPr lvl="1"/>
            <a:r>
              <a:rPr lang="en-GB" dirty="0"/>
              <a:t>The cloud power available to compute stuff growing year-on-year…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A9BBB-B92A-E647-81B4-51EA3619E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66BC7-6CE8-7A42-9DF0-3EB0EC2B5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03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So, moving into transition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5697071" cy="453280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continuing to determine (in terms of core tasks within core activities) :</a:t>
            </a:r>
          </a:p>
          <a:p>
            <a:pPr lvl="1"/>
            <a:r>
              <a:rPr lang="en-GB" dirty="0"/>
              <a:t>What ML can replace; </a:t>
            </a:r>
          </a:p>
          <a:p>
            <a:pPr lvl="1"/>
            <a:r>
              <a:rPr lang="en-GB" dirty="0"/>
              <a:t>What it can better support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But, </a:t>
            </a:r>
            <a:r>
              <a:rPr lang="en-GB" b="1" dirty="0"/>
              <a:t>most importantly of all </a:t>
            </a:r>
            <a:r>
              <a:rPr lang="en-GB" dirty="0"/>
              <a:t>we’ve now understood that we  need to seek to ask humans the right questions ASAP; so we can (machine) learn from their responses.</a:t>
            </a:r>
          </a:p>
        </p:txBody>
      </p:sp>
      <p:pic>
        <p:nvPicPr>
          <p:cNvPr id="6" name="Picture 5" descr="image of a robot">
            <a:extLst>
              <a:ext uri="{FF2B5EF4-FFF2-40B4-BE49-F238E27FC236}">
                <a16:creationId xmlns:a16="http://schemas.microsoft.com/office/drawing/2014/main" id="{3FADD17E-83C5-6745-B5CB-EBAAD9DC8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677" y="2269366"/>
            <a:ext cx="3807758" cy="2623122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E9818FD0-9178-4743-9110-064005DA3F32}"/>
              </a:ext>
            </a:extLst>
          </p:cNvPr>
          <p:cNvSpPr/>
          <p:nvPr/>
        </p:nvSpPr>
        <p:spPr>
          <a:xfrm>
            <a:off x="8592670" y="565540"/>
            <a:ext cx="3361764" cy="22456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Excuse me… What’s that?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87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What we’re seeing now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A11y tests move from being deterministic, to probabilistic</a:t>
            </a:r>
            <a:r>
              <a:rPr lang="mr-IN" dirty="0"/>
              <a:t>…</a:t>
            </a:r>
            <a:endParaRPr lang="en-GB" dirty="0"/>
          </a:p>
          <a:p>
            <a:pPr lvl="1"/>
            <a:r>
              <a:rPr lang="en-GB" dirty="0"/>
              <a:t>Probabilistic: There’s a (high / %) likelihood that…</a:t>
            </a:r>
          </a:p>
          <a:p>
            <a:pPr lvl="1"/>
            <a:r>
              <a:rPr lang="en-GB" dirty="0"/>
              <a:t>Deterministic: It’s definitely that…</a:t>
            </a:r>
          </a:p>
        </p:txBody>
      </p:sp>
    </p:spTree>
    <p:extLst>
      <p:ext uri="{BB962C8B-B14F-4D97-AF65-F5344CB8AC3E}">
        <p14:creationId xmlns:p14="http://schemas.microsoft.com/office/powerpoint/2010/main" val="1180240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7AB6-C45E-F649-AADF-46E65F6C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Example test – created with a classifier…</a:t>
            </a:r>
            <a:endParaRPr lang="en-US" dirty="0"/>
          </a:p>
        </p:txBody>
      </p:sp>
      <p:pic>
        <p:nvPicPr>
          <p:cNvPr id="11" name="Picture 10" descr="screen shot of code">
            <a:extLst>
              <a:ext uri="{FF2B5EF4-FFF2-40B4-BE49-F238E27FC236}">
                <a16:creationId xmlns:a16="http://schemas.microsoft.com/office/drawing/2014/main" id="{839171D9-2D21-504B-9B7D-3FE51CEE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692400"/>
            <a:ext cx="9118600" cy="1473200"/>
          </a:xfrm>
          <a:prstGeom prst="rect">
            <a:avLst/>
          </a:prstGeom>
        </p:spPr>
      </p:pic>
      <p:sp>
        <p:nvSpPr>
          <p:cNvPr id="12" name="Rectangle 11" descr="screen shot of code">
            <a:extLst>
              <a:ext uri="{FF2B5EF4-FFF2-40B4-BE49-F238E27FC236}">
                <a16:creationId xmlns:a16="http://schemas.microsoft.com/office/drawing/2014/main" id="{D8B05630-55C7-E54D-BE6A-4E93886457A7}"/>
              </a:ext>
            </a:extLst>
          </p:cNvPr>
          <p:cNvSpPr/>
          <p:nvPr/>
        </p:nvSpPr>
        <p:spPr>
          <a:xfrm>
            <a:off x="6387353" y="2692400"/>
            <a:ext cx="4267947" cy="1473200"/>
          </a:xfrm>
          <a:prstGeom prst="rect">
            <a:avLst/>
          </a:prstGeom>
          <a:noFill/>
          <a:ln w="698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A056C-D391-B444-8631-DDF23BBD1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15D16-3499-C648-896C-86EFC0511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7AB6-C45E-F649-AADF-46E65F6C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But, more exciting…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C368D-F919-AE46-91F1-03A23115A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But, still a little “</a:t>
            </a:r>
            <a:r>
              <a:rPr lang="en-GB" dirty="0" err="1"/>
              <a:t>predictiony</a:t>
            </a:r>
            <a:r>
              <a:rPr lang="en-GB" dirty="0"/>
              <a:t>”…</a:t>
            </a:r>
            <a:endParaRPr lang="en-US" dirty="0"/>
          </a:p>
        </p:txBody>
      </p:sp>
      <p:pic>
        <p:nvPicPr>
          <p:cNvPr id="7" name="Picture 6" descr="Image of a fortune teller with crystal ball">
            <a:extLst>
              <a:ext uri="{FF2B5EF4-FFF2-40B4-BE49-F238E27FC236}">
                <a16:creationId xmlns:a16="http://schemas.microsoft.com/office/drawing/2014/main" id="{6DC072BB-82A4-D447-AA5E-50058E58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716" y="2403929"/>
            <a:ext cx="3005015" cy="3820446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8C30A667-E5EA-024B-ABFC-4DDC149392C0}"/>
              </a:ext>
            </a:extLst>
          </p:cNvPr>
          <p:cNvSpPr/>
          <p:nvPr/>
        </p:nvSpPr>
        <p:spPr>
          <a:xfrm>
            <a:off x="6716903" y="1286760"/>
            <a:ext cx="4497944" cy="2720464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000000"/>
                </a:solidFill>
              </a:rPr>
              <a:t>Show me the Machine Learning future for A11y!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A056C-D391-B444-8631-DDF23BBD1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15D16-3499-C648-896C-86EFC0511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22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What we’ll see in the near future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44161"/>
            <a:ext cx="6194612" cy="4532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whole testing engine = a narrow AI neural network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The remediation engine = a narrow AI neural network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Accessibility testing as a whole becoming probabilistic, rather than deterministic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Supervised-learning: </a:t>
            </a:r>
          </a:p>
          <a:p>
            <a:pPr lvl="1"/>
            <a:r>
              <a:rPr lang="en-GB" dirty="0"/>
              <a:t>Domain expertise will get drawn into the creation of the training Corpora needed by the Machine Learning tools</a:t>
            </a:r>
            <a:r>
              <a:rPr lang="mr-IN" dirty="0"/>
              <a:t>…</a:t>
            </a:r>
            <a:endParaRPr lang="en-GB" dirty="0"/>
          </a:p>
          <a:p>
            <a:pPr lvl="1"/>
            <a:r>
              <a:rPr lang="en-GB" dirty="0"/>
              <a:t>Users being asked to make determinations behalf of machines – e.g. Mechanical Turk.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 descr="image of sidewalk with &quot;The Near Future&quot; written on it">
            <a:extLst>
              <a:ext uri="{FF2B5EF4-FFF2-40B4-BE49-F238E27FC236}">
                <a16:creationId xmlns:a16="http://schemas.microsoft.com/office/drawing/2014/main" id="{ED364475-C6A2-E242-B3E6-90D258F1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523565"/>
            <a:ext cx="3810000" cy="2133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05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And, what we’ll see in the future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44161"/>
            <a:ext cx="6571129" cy="4532801"/>
          </a:xfrm>
        </p:spPr>
        <p:txBody>
          <a:bodyPr/>
          <a:lstStyle/>
          <a:p>
            <a:r>
              <a:rPr lang="en-US" dirty="0"/>
              <a:t>The whole testing engine = a narrow AI neural network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The remediation engine = a narrow AI neural network</a:t>
            </a:r>
            <a:r>
              <a:rPr lang="mr-IN" dirty="0"/>
              <a:t>…</a:t>
            </a:r>
            <a:endParaRPr lang="en-GB" dirty="0"/>
          </a:p>
          <a:p>
            <a:r>
              <a:rPr lang="en-GB" b="1" dirty="0"/>
              <a:t>Self-learning </a:t>
            </a:r>
            <a:r>
              <a:rPr lang="mr-IN" b="1" dirty="0"/>
              <a:t>–</a:t>
            </a:r>
            <a:r>
              <a:rPr lang="en-GB" b="1" dirty="0"/>
              <a:t> removing the need for supervised learning.</a:t>
            </a:r>
          </a:p>
          <a:p>
            <a:r>
              <a:rPr lang="en-GB" b="1" dirty="0"/>
              <a:t>But, requiring loads and loads of “Analytics” data</a:t>
            </a:r>
            <a:r>
              <a:rPr lang="mr-IN" b="1" dirty="0"/>
              <a:t>…</a:t>
            </a:r>
            <a:endParaRPr lang="en-GB" b="1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3" name="Picture 2" descr="Image of a street sign that reads, &quot;Future Just Ahead&quot;">
            <a:extLst>
              <a:ext uri="{FF2B5EF4-FFF2-40B4-BE49-F238E27FC236}">
                <a16:creationId xmlns:a16="http://schemas.microsoft.com/office/drawing/2014/main" id="{133E4C92-42A6-2440-BA92-CA0B8098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2455209"/>
            <a:ext cx="3492500" cy="2324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10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Is this realistic</a:t>
            </a:r>
            <a:r>
              <a:rPr lang="mr-IN" dirty="0"/>
              <a:t>…</a:t>
            </a:r>
            <a:r>
              <a:rPr lang="en-GB" dirty="0"/>
              <a:t> well…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6436659" cy="453280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Quote from Bill Gates:</a:t>
            </a:r>
          </a:p>
          <a:p>
            <a:r>
              <a:rPr lang="en-GB" dirty="0"/>
              <a:t>“We always overestimate the change that will occur in the next two years and underestimate the change that will occur in the next ten. Don't let yourself be lulled into inaction.”</a:t>
            </a:r>
          </a:p>
        </p:txBody>
      </p:sp>
      <p:pic>
        <p:nvPicPr>
          <p:cNvPr id="6" name="Picture 5" descr="Bill Gates photo">
            <a:extLst>
              <a:ext uri="{FF2B5EF4-FFF2-40B4-BE49-F238E27FC236}">
                <a16:creationId xmlns:a16="http://schemas.microsoft.com/office/drawing/2014/main" id="{9519A27D-7345-3246-A1F3-144CBB68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1702174"/>
            <a:ext cx="3492500" cy="2324100"/>
          </a:xfrm>
          <a:prstGeom prst="rect">
            <a:avLst/>
          </a:prstGeom>
        </p:spPr>
      </p:pic>
      <p:pic>
        <p:nvPicPr>
          <p:cNvPr id="7" name="Picture 6" descr="Image of a pen checking off 'strongly agree' from a checklist">
            <a:extLst>
              <a:ext uri="{FF2B5EF4-FFF2-40B4-BE49-F238E27FC236}">
                <a16:creationId xmlns:a16="http://schemas.microsoft.com/office/drawing/2014/main" id="{CB6F018D-A481-4349-8E74-006748BF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71" y="4268743"/>
            <a:ext cx="2966582" cy="1974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1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Summary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1819"/>
            <a:ext cx="6573982" cy="4525143"/>
          </a:xfrm>
        </p:spPr>
        <p:txBody>
          <a:bodyPr/>
          <a:lstStyle/>
          <a:p>
            <a:r>
              <a:rPr lang="en-US" dirty="0"/>
              <a:t>It's been an exciting year!</a:t>
            </a:r>
          </a:p>
          <a:p>
            <a:r>
              <a:rPr lang="en-US" dirty="0"/>
              <a:t>But, it's just the tip of the iceberg! </a:t>
            </a:r>
          </a:p>
        </p:txBody>
      </p:sp>
      <p:pic>
        <p:nvPicPr>
          <p:cNvPr id="7" name="Picture 6" descr="Image of a tip of an iceber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03" y="1744571"/>
            <a:ext cx="3486597" cy="41297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75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So, what happens when Machines do all the a11y testing / fixing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be practically free</a:t>
            </a:r>
            <a:r>
              <a:rPr lang="mr-IN" dirty="0"/>
              <a:t>…</a:t>
            </a:r>
            <a:r>
              <a:rPr lang="en-GB" dirty="0"/>
              <a:t> </a:t>
            </a:r>
          </a:p>
          <a:p>
            <a:r>
              <a:rPr lang="en-GB" dirty="0"/>
              <a:t>Test / live fix will be practically instantaneous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Test + Fix coverage grows organically with exposure (regardless of technology)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Accessibility testing as a whole is probabilistic, rather than deterministic</a:t>
            </a:r>
            <a:r>
              <a:rPr lang="mr-IN" dirty="0"/>
              <a:t>…</a:t>
            </a:r>
            <a:r>
              <a:rPr lang="en-GB" dirty="0"/>
              <a:t> </a:t>
            </a:r>
          </a:p>
          <a:p>
            <a:r>
              <a:rPr lang="en-GB" dirty="0"/>
              <a:t>Accessibility Standards?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2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What of Accessibility Standards?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Will they simply be redundant in an age were a Machine is able to recognise and directly fix any issues an individual might be having with an interface??? </a:t>
            </a:r>
          </a:p>
          <a:p>
            <a:r>
              <a:rPr lang="en-GB" dirty="0"/>
              <a:t>We’re starting to deal with this already</a:t>
            </a:r>
            <a:r>
              <a:rPr lang="mr-IN" dirty="0"/>
              <a:t>…</a:t>
            </a:r>
            <a:r>
              <a:rPr lang="en-GB" dirty="0"/>
              <a:t> </a:t>
            </a:r>
          </a:p>
          <a:p>
            <a:r>
              <a:rPr lang="en-GB" dirty="0"/>
              <a:t>WAI_ACT Working Group was looking to prescribe how tests are written.  However, the point was raised that if some tests will be trained, rather than written </a:t>
            </a:r>
            <a:r>
              <a:rPr lang="mr-IN" dirty="0"/>
              <a:t>–</a:t>
            </a:r>
            <a:r>
              <a:rPr lang="en-GB" dirty="0"/>
              <a:t> and there’s no way to prescribe the weightings which will be applied to nodes in a Neural Network </a:t>
            </a:r>
            <a:r>
              <a:rPr lang="mr-IN" dirty="0"/>
              <a:t>–</a:t>
            </a:r>
            <a:r>
              <a:rPr lang="en-GB" dirty="0"/>
              <a:t> unless we all use the same Neural Network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46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GB" dirty="0"/>
              <a:t>Ways to deal with 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11252200" cy="4532801"/>
          </a:xfrm>
        </p:spPr>
        <p:txBody>
          <a:bodyPr/>
          <a:lstStyle/>
          <a:p>
            <a:r>
              <a:rPr lang="en-GB" sz="3200" dirty="0"/>
              <a:t>Break the machines </a:t>
            </a:r>
            <a:r>
              <a:rPr lang="mr-IN" sz="3200" dirty="0"/>
              <a:t>–</a:t>
            </a:r>
            <a:r>
              <a:rPr lang="en-GB" sz="3200" dirty="0"/>
              <a:t> Luddites</a:t>
            </a:r>
            <a:r>
              <a:rPr lang="mr-IN" sz="3200" dirty="0"/>
              <a:t>…</a:t>
            </a:r>
            <a:endParaRPr lang="en-GB" sz="3200" dirty="0"/>
          </a:p>
          <a:p>
            <a:r>
              <a:rPr lang="en-GB" sz="3200" dirty="0"/>
              <a:t>Head in sand</a:t>
            </a:r>
            <a:r>
              <a:rPr lang="mr-IN" sz="3200" dirty="0"/>
              <a:t>…</a:t>
            </a:r>
            <a:r>
              <a:rPr lang="en-GB" sz="3200" dirty="0"/>
              <a:t> Not for us</a:t>
            </a:r>
            <a:r>
              <a:rPr lang="mr-IN" sz="3200" dirty="0"/>
              <a:t>…</a:t>
            </a:r>
            <a:r>
              <a:rPr lang="en-GB" sz="3200" dirty="0"/>
              <a:t> </a:t>
            </a:r>
          </a:p>
          <a:p>
            <a:r>
              <a:rPr lang="en-GB" sz="3200" dirty="0"/>
              <a:t>Or </a:t>
            </a:r>
            <a:r>
              <a:rPr lang="mr-IN" sz="3200" dirty="0"/>
              <a:t>–</a:t>
            </a:r>
            <a:r>
              <a:rPr lang="en-GB" sz="3200" dirty="0"/>
              <a:t> simply embrace it</a:t>
            </a:r>
            <a:r>
              <a:rPr lang="mr-IN" sz="3200" dirty="0"/>
              <a:t>…</a:t>
            </a:r>
            <a:r>
              <a:rPr lang="en-GB" sz="3200" dirty="0"/>
              <a:t> as others in your industry are</a:t>
            </a:r>
            <a:r>
              <a:rPr lang="mr-IN" sz="3200" dirty="0"/>
              <a:t>…</a:t>
            </a:r>
            <a:r>
              <a:rPr lang="en-GB" sz="3200" dirty="0"/>
              <a:t> </a:t>
            </a:r>
          </a:p>
        </p:txBody>
      </p:sp>
      <p:pic>
        <p:nvPicPr>
          <p:cNvPr id="6" name="Picture 5" descr="Pencil sketch of workers destroying machines">
            <a:extLst>
              <a:ext uri="{FF2B5EF4-FFF2-40B4-BE49-F238E27FC236}">
                <a16:creationId xmlns:a16="http://schemas.microsoft.com/office/drawing/2014/main" id="{300C4609-3A53-5445-B6AC-2DD41793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8" y="3705785"/>
            <a:ext cx="3492500" cy="2324100"/>
          </a:xfrm>
          <a:prstGeom prst="rect">
            <a:avLst/>
          </a:prstGeom>
        </p:spPr>
      </p:pic>
      <p:pic>
        <p:nvPicPr>
          <p:cNvPr id="7" name="Picture 6" descr="photo of an ostrich with its head in the sand">
            <a:extLst>
              <a:ext uri="{FF2B5EF4-FFF2-40B4-BE49-F238E27FC236}">
                <a16:creationId xmlns:a16="http://schemas.microsoft.com/office/drawing/2014/main" id="{3660ECF0-2564-DA45-9174-B5B26079D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59" y="3705785"/>
            <a:ext cx="2093259" cy="2065472"/>
          </a:xfrm>
          <a:prstGeom prst="rect">
            <a:avLst/>
          </a:prstGeom>
        </p:spPr>
      </p:pic>
      <p:pic>
        <p:nvPicPr>
          <p:cNvPr id="8" name="Picture 7" descr="Photo of a man in a suit shaking hands with a robot in a suit">
            <a:extLst>
              <a:ext uri="{FF2B5EF4-FFF2-40B4-BE49-F238E27FC236}">
                <a16:creationId xmlns:a16="http://schemas.microsoft.com/office/drawing/2014/main" id="{EF194356-80B2-CB49-B32B-2630ADCB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54" y="3692338"/>
            <a:ext cx="3149304" cy="209571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419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Finally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should note that this is also happening in every sector of every industry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In our industry (Accessibility Testing / Remediation), we have to think about what other industries might impact our core offerings</a:t>
            </a:r>
          </a:p>
          <a:p>
            <a:r>
              <a:rPr lang="en-GB" dirty="0"/>
              <a:t>For example:</a:t>
            </a:r>
          </a:p>
          <a:p>
            <a:pPr lvl="1"/>
            <a:r>
              <a:rPr lang="en-GB" dirty="0"/>
              <a:t>What if AI-based </a:t>
            </a:r>
            <a:r>
              <a:rPr lang="en-GB" dirty="0" err="1"/>
              <a:t>Chatbots</a:t>
            </a:r>
            <a:r>
              <a:rPr lang="en-GB" dirty="0"/>
              <a:t> replace user interfaces?</a:t>
            </a:r>
          </a:p>
          <a:p>
            <a:pPr lvl="1"/>
            <a:r>
              <a:rPr lang="en-GB" dirty="0"/>
              <a:t>What if Assistive Technologies start to identify content by vision?</a:t>
            </a:r>
          </a:p>
          <a:p>
            <a:pPr lvl="1"/>
            <a:r>
              <a:rPr lang="en-GB" dirty="0" err="1"/>
              <a:t>Etc</a:t>
            </a:r>
            <a:r>
              <a:rPr lang="mr-IN" dirty="0"/>
              <a:t>…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85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629" y="1885585"/>
            <a:ext cx="6260123" cy="1993241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6090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9EE4-6E6B-0746-B6CC-D9E7EBC8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0F0B004-77D9-F847-926D-48EAB839E187}"/>
              </a:ext>
            </a:extLst>
          </p:cNvPr>
          <p:cNvSpPr txBox="1">
            <a:spLocks/>
          </p:cNvSpPr>
          <p:nvPr/>
        </p:nvSpPr>
        <p:spPr>
          <a:xfrm>
            <a:off x="1004887" y="1690688"/>
            <a:ext cx="5341793" cy="4502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28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24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20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18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18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Font typeface="Arial" charset="0"/>
              <a:buNone/>
            </a:pPr>
            <a:r>
              <a:rPr lang="en-US" altLang="en-US" sz="2600" b="1">
                <a:solidFill>
                  <a:srgbClr val="000000"/>
                </a:solidFill>
                <a:ea typeface="ＭＳ Ｐゴシック" panose="020B0600070205080204" pitchFamily="34" charset="-128"/>
              </a:rPr>
              <a:t>Contact Us</a:t>
            </a:r>
          </a:p>
          <a:p>
            <a:pPr marL="0" indent="0">
              <a:buFont typeface="Arial" charset="0"/>
              <a:buNone/>
            </a:pPr>
            <a:endParaRPr lang="en-US" sz="1800">
              <a:solidFill>
                <a:srgbClr val="000000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800">
              <a:solidFill>
                <a:srgbClr val="000000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800">
              <a:solidFill>
                <a:srgbClr val="000000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800">
              <a:solidFill>
                <a:srgbClr val="000000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800">
              <a:solidFill>
                <a:srgbClr val="000000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800">
              <a:solidFill>
                <a:srgbClr val="000000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800">
              <a:solidFill>
                <a:srgbClr val="000000"/>
              </a:solidFill>
            </a:endParaRPr>
          </a:p>
          <a:p>
            <a:pPr marL="0" indent="0">
              <a:buFont typeface="Arial" charset="0"/>
              <a:buNone/>
            </a:pPr>
            <a:endParaRPr lang="en-US" sz="1800">
              <a:solidFill>
                <a:srgbClr val="000000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US" sz="1800">
                <a:solidFill>
                  <a:srgbClr val="000000"/>
                </a:solidFill>
              </a:rPr>
              <a:t>Alistair Garrison</a:t>
            </a:r>
            <a:br>
              <a:rPr lang="en-US" sz="1800">
                <a:solidFill>
                  <a:srgbClr val="000000"/>
                </a:solidFill>
              </a:rPr>
            </a:b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alistair.garrison@levelaccess.com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6" name="Picture 15" descr="Alistair Garrison photo">
            <a:extLst>
              <a:ext uri="{FF2B5EF4-FFF2-40B4-BE49-F238E27FC236}">
                <a16:creationId xmlns:a16="http://schemas.microsoft.com/office/drawing/2014/main" id="{A79114D1-50BE-3447-A6DB-C0EA84093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b="21474"/>
          <a:stretch/>
        </p:blipFill>
        <p:spPr>
          <a:xfrm>
            <a:off x="1004888" y="2247145"/>
            <a:ext cx="2266990" cy="286143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3F9D9C-84FB-BE45-8BD6-6CEE462BC3C4}"/>
              </a:ext>
            </a:extLst>
          </p:cNvPr>
          <p:cNvSpPr txBox="1">
            <a:spLocks/>
          </p:cNvSpPr>
          <p:nvPr/>
        </p:nvSpPr>
        <p:spPr>
          <a:xfrm>
            <a:off x="6913418" y="1690688"/>
            <a:ext cx="4145107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28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24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20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18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59EC"/>
              </a:buClr>
              <a:buFont typeface="Arial" charset="0"/>
              <a:buChar char="•"/>
              <a:defRPr sz="1800" kern="12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Font typeface="Arial" charset="0"/>
              <a:buNone/>
              <a:defRPr/>
            </a:pPr>
            <a:r>
              <a:rPr lang="en-US" sz="2600" b="1">
                <a:solidFill>
                  <a:srgbClr val="000000"/>
                </a:solidFill>
              </a:rPr>
              <a:t>Follow Us</a:t>
            </a:r>
          </a:p>
          <a:p>
            <a:pPr marL="0" indent="0">
              <a:buFont typeface="Arial" charset="0"/>
              <a:buNone/>
              <a:defRPr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Font typeface="Arial" charset="0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3" descr="Twitter logo">
            <a:extLst>
              <a:ext uri="{FF2B5EF4-FFF2-40B4-BE49-F238E27FC236}">
                <a16:creationId xmlns:a16="http://schemas.microsoft.com/office/drawing/2014/main" id="{40117DF3-ABA2-4C42-84C8-1360FE8F9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7218" y="2224088"/>
            <a:ext cx="8461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A37676EF-5B8D-8D45-A9DA-EB9E6B352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618" y="2313610"/>
            <a:ext cx="27877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  <a:hlinkClick r:id="rId5"/>
              </a:rPr>
              <a:t>@ LevelAccessA11y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6" descr="LinkedIn logo">
            <a:extLst>
              <a:ext uri="{FF2B5EF4-FFF2-40B4-BE49-F238E27FC236}">
                <a16:creationId xmlns:a16="http://schemas.microsoft.com/office/drawing/2014/main" id="{8259EC8F-0DC4-5245-B02D-59B5F5DFC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6593" y="31321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97B654B-EEE9-3C49-9B37-E360420E8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618" y="3306985"/>
            <a:ext cx="26686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  <a:hlinkClick r:id="rId7"/>
              </a:rPr>
              <a:t>Level-Access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7" descr="Facebook logo">
            <a:extLst>
              <a:ext uri="{FF2B5EF4-FFF2-40B4-BE49-F238E27FC236}">
                <a16:creationId xmlns:a16="http://schemas.microsoft.com/office/drawing/2014/main" id="{8BA712CB-6588-5C46-A55B-270B1CD87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6593" y="4173539"/>
            <a:ext cx="801688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4782B114-72D4-594C-8CA6-C199181F2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618" y="4236481"/>
            <a:ext cx="27226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hlinkClick r:id="rId9"/>
              </a:rPr>
              <a:t>LevelAccessA11y</a:t>
            </a:r>
            <a:endParaRPr lang="en-US" altLang="en-US" sz="2000" dirty="0"/>
          </a:p>
        </p:txBody>
      </p:sp>
      <p:pic>
        <p:nvPicPr>
          <p:cNvPr id="14" name="Picture 3" descr="WordPress logo">
            <a:extLst>
              <a:ext uri="{FF2B5EF4-FFF2-40B4-BE49-F238E27FC236}">
                <a16:creationId xmlns:a16="http://schemas.microsoft.com/office/drawing/2014/main" id="{83EA40DB-19BE-8B40-9186-F38AA192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2306" y="5108576"/>
            <a:ext cx="925512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2A734504-32A0-BB4D-BE51-2B096F67E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618" y="5351601"/>
            <a:ext cx="3052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  <a:hlinkClick r:id="rId11"/>
              </a:rPr>
              <a:t>Level Access Blog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FAD39-31D1-104D-9BF2-E8074901A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EA2E0-882A-AD4B-98B4-DE526550F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B63D2B-D6D1-E447-9154-2FBA5A91BD40}"/>
              </a:ext>
            </a:extLst>
          </p:cNvPr>
          <p:cNvSpPr/>
          <p:nvPr/>
        </p:nvSpPr>
        <p:spPr>
          <a:xfrm>
            <a:off x="810227" y="6093992"/>
            <a:ext cx="6169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Slide Deck Available for Download at: </a:t>
            </a:r>
            <a:r>
              <a:rPr lang="en-US" sz="1400" i="1" dirty="0">
                <a:solidFill>
                  <a:srgbClr val="000000"/>
                </a:solidFill>
                <a:hlinkClick r:id="rId12"/>
              </a:rPr>
              <a:t>https://www.levelaccess.com/csun18/</a:t>
            </a:r>
            <a:endParaRPr lang="en-US" sz="1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2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Last year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the concept that</a:t>
            </a:r>
            <a:r>
              <a:rPr lang="en-GB" dirty="0"/>
              <a:t>: We were artificially limiting ourselves by what we </a:t>
            </a:r>
            <a:r>
              <a:rPr lang="en-GB" u="sng" dirty="0"/>
              <a:t>believe</a:t>
            </a:r>
            <a:r>
              <a:rPr lang="en-GB" dirty="0"/>
              <a:t> can only be tested by a human e.g. only 25% of things</a:t>
            </a:r>
            <a:r>
              <a:rPr lang="mr-IN" dirty="0"/>
              <a:t>…</a:t>
            </a:r>
            <a:endParaRPr lang="en-GB" dirty="0"/>
          </a:p>
          <a:p>
            <a:r>
              <a:rPr lang="en-GB" dirty="0"/>
              <a:t>Generally, because:</a:t>
            </a:r>
          </a:p>
          <a:p>
            <a:pPr lvl="1"/>
            <a:r>
              <a:rPr lang="en-GB" dirty="0"/>
              <a:t>Our tests were not broken down sufficiently into properly atomic tests </a:t>
            </a:r>
            <a:r>
              <a:rPr lang="mr-IN" dirty="0"/>
              <a:t>–</a:t>
            </a:r>
            <a:r>
              <a:rPr lang="en-GB" dirty="0"/>
              <a:t> so expert </a:t>
            </a:r>
            <a:r>
              <a:rPr lang="en-GB" u="sng" dirty="0"/>
              <a:t>human judgement </a:t>
            </a:r>
            <a:r>
              <a:rPr lang="en-GB" dirty="0"/>
              <a:t>was still inherently, but really artificially, relied upon; and</a:t>
            </a:r>
          </a:p>
          <a:p>
            <a:pPr lvl="1"/>
            <a:r>
              <a:rPr lang="en-GB" dirty="0"/>
              <a:t>We didn’t really properly understand what Machines-that-learn could do in our field </a:t>
            </a:r>
            <a:r>
              <a:rPr lang="mr-IN" dirty="0"/>
              <a:t>–</a:t>
            </a:r>
            <a:r>
              <a:rPr lang="en-GB" dirty="0"/>
              <a:t> because, we ourselves had just started to learn about them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4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Last year</a:t>
            </a:r>
            <a:r>
              <a:rPr lang="mr-IN" dirty="0"/>
              <a:t>…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5442020" cy="4532801"/>
          </a:xfrm>
        </p:spPr>
        <p:txBody>
          <a:bodyPr/>
          <a:lstStyle/>
          <a:p>
            <a:r>
              <a:rPr lang="en-US" dirty="0"/>
              <a:t>In the talk, we described Machine Learning</a:t>
            </a:r>
            <a:r>
              <a:rPr lang="mr-IN" dirty="0"/>
              <a:t>…</a:t>
            </a:r>
            <a:endParaRPr lang="en-GB" dirty="0"/>
          </a:p>
          <a:p>
            <a:r>
              <a:rPr lang="en-US" dirty="0"/>
              <a:t>Massive field within Computer Science Inc.</a:t>
            </a:r>
          </a:p>
          <a:p>
            <a:pPr lvl="1"/>
            <a:r>
              <a:rPr lang="en-US" dirty="0"/>
              <a:t>Neural networks;</a:t>
            </a:r>
          </a:p>
          <a:p>
            <a:pPr lvl="1"/>
            <a:r>
              <a:rPr lang="en-US" dirty="0"/>
              <a:t>Deep learning;</a:t>
            </a:r>
          </a:p>
          <a:p>
            <a:r>
              <a:rPr lang="en-US" dirty="0"/>
              <a:t>Enables computers to do things that they have not been explicitly programmed to do.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  <p:pic>
        <p:nvPicPr>
          <p:cNvPr id="7" name="Picture 6" descr="Machine learning, word bunch.">
            <a:extLst>
              <a:ext uri="{FF2B5EF4-FFF2-40B4-BE49-F238E27FC236}">
                <a16:creationId xmlns:a16="http://schemas.microsoft.com/office/drawing/2014/main" id="{B611AB50-A93B-2543-9FE1-B5C58BB7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44" y="1930196"/>
            <a:ext cx="4991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Last year</a:t>
            </a:r>
            <a:r>
              <a:rPr lang="mr-IN" dirty="0"/>
              <a:t>…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And, we introduced fields within ML that might be of use to use in terms of pushing the boundaries of Accessibility testing</a:t>
            </a:r>
            <a:r>
              <a:rPr lang="mr-IN" dirty="0"/>
              <a:t>…</a:t>
            </a:r>
            <a:endParaRPr lang="en-GB" dirty="0"/>
          </a:p>
          <a:p>
            <a:pPr lvl="1"/>
            <a:r>
              <a:rPr lang="en-US" dirty="0"/>
              <a:t>Classification </a:t>
            </a:r>
            <a:r>
              <a:rPr lang="mr-IN" dirty="0"/>
              <a:t>–</a:t>
            </a:r>
            <a:r>
              <a:rPr lang="en-US" dirty="0"/>
              <a:t> focusing on supervised learning (spam filters);</a:t>
            </a:r>
          </a:p>
          <a:p>
            <a:pPr lvl="1"/>
            <a:r>
              <a:rPr lang="en-US" dirty="0"/>
              <a:t>Natural Language Processing (NLP);</a:t>
            </a:r>
          </a:p>
          <a:p>
            <a:pPr lvl="1"/>
            <a:r>
              <a:rPr lang="en-US" dirty="0"/>
              <a:t>Image Recognition (</a:t>
            </a:r>
            <a:r>
              <a:rPr lang="en-US" dirty="0" err="1"/>
              <a:t>inc.</a:t>
            </a:r>
            <a:r>
              <a:rPr lang="en-US" dirty="0"/>
              <a:t> OCR);</a:t>
            </a:r>
          </a:p>
          <a:p>
            <a:pPr lvl="1"/>
            <a:r>
              <a:rPr lang="en-US" dirty="0"/>
              <a:t>Image Similarity Comparison;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975258" cy="1016540"/>
          </a:xfrm>
        </p:spPr>
        <p:txBody>
          <a:bodyPr/>
          <a:lstStyle/>
          <a:p>
            <a:r>
              <a:rPr lang="en-US" sz="3500" dirty="0"/>
              <a:t>And we left with, going forward, we need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5493327" cy="4532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Ensure that we don’t limit ourselves to what “we believe can only be tested by humans”.</a:t>
            </a:r>
          </a:p>
          <a:p>
            <a:r>
              <a:rPr lang="en-US" dirty="0"/>
              <a:t>Look to create more and more atomic tests;</a:t>
            </a:r>
          </a:p>
          <a:p>
            <a:r>
              <a:rPr lang="en-US" dirty="0"/>
              <a:t>To enable things to be determined with less and less reliance on human skills / expertise.</a:t>
            </a:r>
          </a:p>
          <a:p>
            <a:r>
              <a:rPr lang="en-US" dirty="0"/>
              <a:t>Look to collect vast numbers of examples of things – in ML such collections are called Corpora.</a:t>
            </a:r>
          </a:p>
          <a:p>
            <a:r>
              <a:rPr lang="en-US" dirty="0"/>
              <a:t>Look to take / apply more and more thinking from Machine Learning.</a:t>
            </a:r>
          </a:p>
          <a:p>
            <a:endParaRPr lang="en-US" dirty="0"/>
          </a:p>
        </p:txBody>
      </p:sp>
      <p:pic>
        <p:nvPicPr>
          <p:cNvPr id="7" name="Content Placeholder 7" descr="Image of an arrow breaking through a wa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23" y="1880329"/>
            <a:ext cx="4729777" cy="3542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4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And, that’s what we’ve been doing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44161"/>
            <a:ext cx="6033655" cy="4532801"/>
          </a:xfrm>
        </p:spPr>
        <p:txBody>
          <a:bodyPr>
            <a:normAutofit/>
          </a:bodyPr>
          <a:lstStyle/>
          <a:p>
            <a:r>
              <a:rPr lang="en-GB" dirty="0"/>
              <a:t>Growing understanding of topics within the field of Artificial Intelligence (AI) and Machine Learning (ML);</a:t>
            </a:r>
          </a:p>
          <a:p>
            <a:r>
              <a:rPr lang="en-GB" dirty="0"/>
              <a:t>Also, to encompass the capabilities of Neural Networks in Narrow AI;</a:t>
            </a:r>
          </a:p>
        </p:txBody>
      </p:sp>
      <p:pic>
        <p:nvPicPr>
          <p:cNvPr id="3" name="Picture 2" descr="&quot;&quo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2442323"/>
            <a:ext cx="3683000" cy="2209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8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299"/>
            <a:ext cx="10515600" cy="1016539"/>
          </a:xfrm>
        </p:spPr>
        <p:txBody>
          <a:bodyPr/>
          <a:lstStyle/>
          <a:p>
            <a:r>
              <a:rPr lang="en-US" dirty="0"/>
              <a:t>FYI </a:t>
            </a:r>
            <a:r>
              <a:rPr lang="mr-IN" dirty="0"/>
              <a:t>–</a:t>
            </a:r>
            <a:r>
              <a:rPr lang="en-US" dirty="0"/>
              <a:t> Neural Networks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44161"/>
            <a:ext cx="6033655" cy="4532801"/>
          </a:xfrm>
        </p:spPr>
        <p:txBody>
          <a:bodyPr>
            <a:normAutofit fontScale="92500"/>
          </a:bodyPr>
          <a:lstStyle/>
          <a:p>
            <a:r>
              <a:rPr lang="en-GB" dirty="0"/>
              <a:t>Neural Network: An artificial neural network is an interconnected group of nodes, akin to the vast network of neurons in a brain.</a:t>
            </a:r>
          </a:p>
          <a:p>
            <a:r>
              <a:rPr lang="en-GB" dirty="0"/>
              <a:t>Neural networks learn things by a feedback process called back-propagation = comparing the output a network produces with the output it was meant to produce, and using the difference between them to modify the weights of the connections between the nodes in the network.</a:t>
            </a:r>
          </a:p>
        </p:txBody>
      </p:sp>
      <p:pic>
        <p:nvPicPr>
          <p:cNvPr id="3" name="Picture 2" descr="Image of a Neural Networ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273" y="2199232"/>
            <a:ext cx="4983482" cy="2695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CC379F-C82D-AB4D-BF50-066A1AE8C841}"/>
              </a:ext>
            </a:extLst>
          </p:cNvPr>
          <p:cNvSpPr txBox="1"/>
          <p:nvPr/>
        </p:nvSpPr>
        <p:spPr>
          <a:xfrm>
            <a:off x="7959213" y="5530645"/>
            <a:ext cx="42327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Source: </a:t>
            </a:r>
            <a:r>
              <a:rPr lang="en-US" sz="1000" i="1" dirty="0">
                <a:hlinkClick r:id="rId4"/>
              </a:rPr>
              <a:t>https://en.wikipedia.org/wiki/Artificial_neural_network</a:t>
            </a:r>
            <a:endParaRPr lang="en-US" sz="1000" i="1" dirty="0"/>
          </a:p>
          <a:p>
            <a:endParaRPr lang="en-US" sz="1000" i="1" dirty="0"/>
          </a:p>
          <a:p>
            <a:endParaRPr lang="en-US" sz="10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4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585858"/>
      </a:dk1>
      <a:lt1>
        <a:srgbClr val="FFFFFF"/>
      </a:lt1>
      <a:dk2>
        <a:srgbClr val="6B2B81"/>
      </a:dk2>
      <a:lt2>
        <a:srgbClr val="999999"/>
      </a:lt2>
      <a:accent1>
        <a:srgbClr val="552C9F"/>
      </a:accent1>
      <a:accent2>
        <a:srgbClr val="3359EC"/>
      </a:accent2>
      <a:accent3>
        <a:srgbClr val="5CD344"/>
      </a:accent3>
      <a:accent4>
        <a:srgbClr val="C11FE8"/>
      </a:accent4>
      <a:accent5>
        <a:srgbClr val="080281"/>
      </a:accent5>
      <a:accent6>
        <a:srgbClr val="EF6B11"/>
      </a:accent6>
      <a:hlink>
        <a:srgbClr val="2F10EA"/>
      </a:hlink>
      <a:folHlink>
        <a:srgbClr val="C90B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6_9 Wide Final 2017" id="{A4412C4F-513A-AA4E-B60A-F611C69F7FB7}" vid="{81EEA3D4-B559-C044-A742-E1A05CFF71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CSUN_2018_Template</Template>
  <TotalTime>4562</TotalTime>
  <Words>2347</Words>
  <Application>Microsoft Macintosh PowerPoint</Application>
  <PresentationFormat>Widescreen</PresentationFormat>
  <Paragraphs>246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ＭＳ Ｐゴシック</vt:lpstr>
      <vt:lpstr>Arial</vt:lpstr>
      <vt:lpstr>Arial Black</vt:lpstr>
      <vt:lpstr>Arial Regular</vt:lpstr>
      <vt:lpstr>Office Theme</vt:lpstr>
      <vt:lpstr>Machine Learning:  Where We’re at,  But More Importantly,  Where We’re Going…</vt:lpstr>
      <vt:lpstr>Introduction</vt:lpstr>
      <vt:lpstr>Summary…</vt:lpstr>
      <vt:lpstr>Last year…</vt:lpstr>
      <vt:lpstr>Last year… (2)</vt:lpstr>
      <vt:lpstr>Last year… (3)</vt:lpstr>
      <vt:lpstr>And we left with, going forward, we need to:</vt:lpstr>
      <vt:lpstr>And, that’s what we’ve been doing…</vt:lpstr>
      <vt:lpstr>FYI – Neural Networks…</vt:lpstr>
      <vt:lpstr>FYI – Narrow AI…</vt:lpstr>
      <vt:lpstr>Then using our understanding as a lens…</vt:lpstr>
      <vt:lpstr>And, as such…</vt:lpstr>
      <vt:lpstr>However…</vt:lpstr>
      <vt:lpstr>That is…</vt:lpstr>
      <vt:lpstr>The big picture…</vt:lpstr>
      <vt:lpstr>We can say this, as this pattern is not unique to an industry…</vt:lpstr>
      <vt:lpstr>We can say this, as this pattern is not unique to an industry… (2)</vt:lpstr>
      <vt:lpstr>We can say this, as this pattern is not unique to an industry… (3)</vt:lpstr>
      <vt:lpstr>We can say this, as this pattern is not unique to an industry… (4)</vt:lpstr>
      <vt:lpstr>Why… The drivers are clear…</vt:lpstr>
      <vt:lpstr>When?…</vt:lpstr>
      <vt:lpstr>Machine Learning is now readily available…</vt:lpstr>
      <vt:lpstr>So, moving into transition…</vt:lpstr>
      <vt:lpstr>What we’re seeing now…</vt:lpstr>
      <vt:lpstr>Example test – created with a classifier…</vt:lpstr>
      <vt:lpstr>But, more exciting…</vt:lpstr>
      <vt:lpstr>What we’ll see in the near future…</vt:lpstr>
      <vt:lpstr>And, what we’ll see in the future…</vt:lpstr>
      <vt:lpstr>Is this realistic… well…</vt:lpstr>
      <vt:lpstr>So, what happens when Machines do all the a11y testing / fixing…</vt:lpstr>
      <vt:lpstr>What of Accessibility Standards?</vt:lpstr>
      <vt:lpstr>Ways to deal with it…</vt:lpstr>
      <vt:lpstr>Finally…</vt:lpstr>
      <vt:lpstr>Questions?</vt:lpstr>
      <vt:lpstr>Thank You!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To Add Title Lorem Ipsum</dc:title>
  <dc:creator>Alistair Garrison</dc:creator>
  <cp:lastModifiedBy>Kristin Heineman</cp:lastModifiedBy>
  <cp:revision>70</cp:revision>
  <cp:lastPrinted>2016-10-05T18:53:11Z</cp:lastPrinted>
  <dcterms:created xsi:type="dcterms:W3CDTF">2018-01-17T15:50:25Z</dcterms:created>
  <dcterms:modified xsi:type="dcterms:W3CDTF">2018-03-20T23:48:40Z</dcterms:modified>
</cp:coreProperties>
</file>